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29260800" cy="21945600"/>
  <p:notesSz cx="7010400" cy="9296400"/>
  <p:custDataLst>
    <p:tags r:id="rId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1pPr>
    <a:lvl2pPr marL="280988" indent="42863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2pPr>
    <a:lvl3pPr marL="563563" indent="87313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3pPr>
    <a:lvl4pPr marL="847725" indent="130175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4pPr>
    <a:lvl5pPr marL="1130300" indent="174625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92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B"/>
    <a:srgbClr val="FFFFCC"/>
    <a:srgbClr val="BE12B6"/>
    <a:srgbClr val="FFFFFF"/>
    <a:srgbClr val="E2E2F6"/>
    <a:srgbClr val="F8EEE0"/>
    <a:srgbClr val="EFDDEC"/>
    <a:srgbClr val="F8F8F8"/>
    <a:srgbClr val="FF66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02" autoAdjust="0"/>
    <p:restoredTop sz="94643" autoAdjust="0"/>
  </p:normalViewPr>
  <p:slideViewPr>
    <p:cSldViewPr>
      <p:cViewPr varScale="1">
        <p:scale>
          <a:sx n="37" d="100"/>
          <a:sy n="37" d="100"/>
        </p:scale>
        <p:origin x="1904" y="256"/>
      </p:cViewPr>
      <p:guideLst>
        <p:guide orient="horz" pos="6912"/>
        <p:guide pos="92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920" cy="465814"/>
          </a:xfrm>
          <a:prstGeom prst="rect">
            <a:avLst/>
          </a:prstGeom>
        </p:spPr>
        <p:txBody>
          <a:bodyPr vert="horz" lIns="61567" tIns="30783" rIns="61567" bIns="30783" rtlCol="0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292" y="0"/>
            <a:ext cx="3037920" cy="465814"/>
          </a:xfrm>
          <a:prstGeom prst="rect">
            <a:avLst/>
          </a:prstGeom>
        </p:spPr>
        <p:txBody>
          <a:bodyPr vert="horz" lIns="61567" tIns="30783" rIns="61567" bIns="30783" rtlCol="0"/>
          <a:lstStyle>
            <a:lvl1pPr algn="r">
              <a:defRPr sz="800"/>
            </a:lvl1pPr>
          </a:lstStyle>
          <a:p>
            <a:fld id="{3A02D9FF-5280-4E0D-97BB-98CF1741B4F1}" type="datetimeFigureOut">
              <a:rPr lang="en-US" smtClean="0"/>
              <a:t>2/5/20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1567" tIns="30783" rIns="61567" bIns="307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516" y="4474390"/>
            <a:ext cx="5607369" cy="3659961"/>
          </a:xfrm>
          <a:prstGeom prst="rect">
            <a:avLst/>
          </a:prstGeom>
        </p:spPr>
        <p:txBody>
          <a:bodyPr vert="horz" lIns="61567" tIns="30783" rIns="61567" bIns="3078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587"/>
            <a:ext cx="3037920" cy="465813"/>
          </a:xfrm>
          <a:prstGeom prst="rect">
            <a:avLst/>
          </a:prstGeom>
        </p:spPr>
        <p:txBody>
          <a:bodyPr vert="horz" lIns="61567" tIns="30783" rIns="61567" bIns="30783" rtlCol="0" anchor="b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292" y="8830587"/>
            <a:ext cx="3037920" cy="465813"/>
          </a:xfrm>
          <a:prstGeom prst="rect">
            <a:avLst/>
          </a:prstGeom>
        </p:spPr>
        <p:txBody>
          <a:bodyPr vert="horz" lIns="61567" tIns="30783" rIns="61567" bIns="30783" rtlCol="0" anchor="b"/>
          <a:lstStyle>
            <a:lvl1pPr algn="r">
              <a:defRPr sz="800"/>
            </a:lvl1pPr>
          </a:lstStyle>
          <a:p>
            <a:fld id="{D78FF9C6-7D9A-4C0F-AD80-2FFC941FA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42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8FF9C6-7D9A-4C0F-AD80-2FFC941FA1D6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6426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379" y="6817113"/>
            <a:ext cx="24872043" cy="470395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8758" y="12435470"/>
            <a:ext cx="20483286" cy="5609063"/>
          </a:xfrm>
        </p:spPr>
        <p:txBody>
          <a:bodyPr/>
          <a:lstStyle>
            <a:lvl1pPr marL="0" indent="0" algn="ctr">
              <a:buNone/>
              <a:defRPr/>
            </a:lvl1pPr>
            <a:lvl2pPr marL="282744" indent="0" algn="ctr">
              <a:buNone/>
              <a:defRPr/>
            </a:lvl2pPr>
            <a:lvl3pPr marL="565489" indent="0" algn="ctr">
              <a:buNone/>
              <a:defRPr/>
            </a:lvl3pPr>
            <a:lvl4pPr marL="848232" indent="0" algn="ctr">
              <a:buNone/>
              <a:defRPr/>
            </a:lvl4pPr>
            <a:lvl5pPr marL="1130977" indent="0" algn="ctr">
              <a:buNone/>
              <a:defRPr/>
            </a:lvl5pPr>
            <a:lvl6pPr marL="1413721" indent="0" algn="ctr">
              <a:buNone/>
              <a:defRPr/>
            </a:lvl6pPr>
            <a:lvl7pPr marL="1696466" indent="0" algn="ctr">
              <a:buNone/>
              <a:defRPr/>
            </a:lvl7pPr>
            <a:lvl8pPr marL="1979210" indent="0" algn="ctr">
              <a:buNone/>
              <a:defRPr/>
            </a:lvl8pPr>
            <a:lvl9pPr marL="226195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4625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839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214443" y="879089"/>
            <a:ext cx="6583136" cy="1865784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3222" y="879089"/>
            <a:ext cx="19664135" cy="186578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074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4279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1" y="14101647"/>
            <a:ext cx="24872043" cy="4359197"/>
          </a:xfrm>
        </p:spPr>
        <p:txBody>
          <a:bodyPr/>
          <a:lstStyle>
            <a:lvl1pPr algn="l">
              <a:defRPr sz="2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1401" y="9301047"/>
            <a:ext cx="24872043" cy="4800600"/>
          </a:xfrm>
        </p:spPr>
        <p:txBody>
          <a:bodyPr anchor="b"/>
          <a:lstStyle>
            <a:lvl1pPr marL="0" indent="0">
              <a:buNone/>
              <a:defRPr sz="1200"/>
            </a:lvl1pPr>
            <a:lvl2pPr marL="282744" indent="0">
              <a:buNone/>
              <a:defRPr sz="1100"/>
            </a:lvl2pPr>
            <a:lvl3pPr marL="565489" indent="0">
              <a:buNone/>
              <a:defRPr sz="1000"/>
            </a:lvl3pPr>
            <a:lvl4pPr marL="848232" indent="0">
              <a:buNone/>
              <a:defRPr sz="900"/>
            </a:lvl4pPr>
            <a:lvl5pPr marL="1130977" indent="0">
              <a:buNone/>
              <a:defRPr sz="900"/>
            </a:lvl5pPr>
            <a:lvl6pPr marL="1413721" indent="0">
              <a:buNone/>
              <a:defRPr sz="900"/>
            </a:lvl6pPr>
            <a:lvl7pPr marL="1696466" indent="0">
              <a:buNone/>
              <a:defRPr sz="900"/>
            </a:lvl7pPr>
            <a:lvl8pPr marL="1979210" indent="0">
              <a:buNone/>
              <a:defRPr sz="900"/>
            </a:lvl8pPr>
            <a:lvl9pPr marL="226195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819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3223" y="5120269"/>
            <a:ext cx="3077935" cy="14416668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8243" y="5120269"/>
            <a:ext cx="3078843" cy="14416668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436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222" y="879088"/>
            <a:ext cx="26334357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223" y="4912113"/>
            <a:ext cx="12928600" cy="2047179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2744" indent="0">
              <a:buNone/>
              <a:defRPr sz="1200" b="1"/>
            </a:lvl2pPr>
            <a:lvl3pPr marL="565489" indent="0">
              <a:buNone/>
              <a:defRPr sz="1100" b="1"/>
            </a:lvl3pPr>
            <a:lvl4pPr marL="848232" indent="0">
              <a:buNone/>
              <a:defRPr sz="1000" b="1"/>
            </a:lvl4pPr>
            <a:lvl5pPr marL="1130977" indent="0">
              <a:buNone/>
              <a:defRPr sz="1000" b="1"/>
            </a:lvl5pPr>
            <a:lvl6pPr marL="1413721" indent="0">
              <a:buNone/>
              <a:defRPr sz="1000" b="1"/>
            </a:lvl6pPr>
            <a:lvl7pPr marL="1696466" indent="0">
              <a:buNone/>
              <a:defRPr sz="1000" b="1"/>
            </a:lvl7pPr>
            <a:lvl8pPr marL="1979210" indent="0">
              <a:buNone/>
              <a:defRPr sz="1000" b="1"/>
            </a:lvl8pPr>
            <a:lvl9pPr marL="2261954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223" y="6959291"/>
            <a:ext cx="12928600" cy="12644553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64443" y="4912113"/>
            <a:ext cx="12933136" cy="2047179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2744" indent="0">
              <a:buNone/>
              <a:defRPr sz="1200" b="1"/>
            </a:lvl2pPr>
            <a:lvl3pPr marL="565489" indent="0">
              <a:buNone/>
              <a:defRPr sz="1100" b="1"/>
            </a:lvl3pPr>
            <a:lvl4pPr marL="848232" indent="0">
              <a:buNone/>
              <a:defRPr sz="1000" b="1"/>
            </a:lvl4pPr>
            <a:lvl5pPr marL="1130977" indent="0">
              <a:buNone/>
              <a:defRPr sz="1000" b="1"/>
            </a:lvl5pPr>
            <a:lvl6pPr marL="1413721" indent="0">
              <a:buNone/>
              <a:defRPr sz="1000" b="1"/>
            </a:lvl6pPr>
            <a:lvl7pPr marL="1696466" indent="0">
              <a:buNone/>
              <a:defRPr sz="1000" b="1"/>
            </a:lvl7pPr>
            <a:lvl8pPr marL="1979210" indent="0">
              <a:buNone/>
              <a:defRPr sz="1000" b="1"/>
            </a:lvl8pPr>
            <a:lvl9pPr marL="2261954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64443" y="6959291"/>
            <a:ext cx="12933136" cy="12644553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9876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98616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056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223" y="873513"/>
            <a:ext cx="9626600" cy="3718932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9979" y="873512"/>
            <a:ext cx="16357600" cy="18730332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223" y="4592444"/>
            <a:ext cx="9626600" cy="15011400"/>
          </a:xfrm>
        </p:spPr>
        <p:txBody>
          <a:bodyPr/>
          <a:lstStyle>
            <a:lvl1pPr marL="0" indent="0">
              <a:buNone/>
              <a:defRPr sz="900"/>
            </a:lvl1pPr>
            <a:lvl2pPr marL="282744" indent="0">
              <a:buNone/>
              <a:defRPr sz="700"/>
            </a:lvl2pPr>
            <a:lvl3pPr marL="565489" indent="0">
              <a:buNone/>
              <a:defRPr sz="600"/>
            </a:lvl3pPr>
            <a:lvl4pPr marL="848232" indent="0">
              <a:buNone/>
              <a:defRPr sz="600"/>
            </a:lvl4pPr>
            <a:lvl5pPr marL="1130977" indent="0">
              <a:buNone/>
              <a:defRPr sz="600"/>
            </a:lvl5pPr>
            <a:lvl6pPr marL="1413721" indent="0">
              <a:buNone/>
              <a:defRPr sz="600"/>
            </a:lvl6pPr>
            <a:lvl7pPr marL="1696466" indent="0">
              <a:buNone/>
              <a:defRPr sz="600"/>
            </a:lvl7pPr>
            <a:lvl8pPr marL="1979210" indent="0">
              <a:buNone/>
              <a:defRPr sz="600"/>
            </a:lvl8pPr>
            <a:lvl9pPr marL="2261954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49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4957" y="15361734"/>
            <a:ext cx="17556843" cy="1813932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34957" y="1960756"/>
            <a:ext cx="17556843" cy="13167732"/>
          </a:xfrm>
        </p:spPr>
        <p:txBody>
          <a:bodyPr/>
          <a:lstStyle>
            <a:lvl1pPr marL="0" indent="0">
              <a:buNone/>
              <a:defRPr sz="2000"/>
            </a:lvl1pPr>
            <a:lvl2pPr marL="282744" indent="0">
              <a:buNone/>
              <a:defRPr sz="1700"/>
            </a:lvl2pPr>
            <a:lvl3pPr marL="565489" indent="0">
              <a:buNone/>
              <a:defRPr sz="1500"/>
            </a:lvl3pPr>
            <a:lvl4pPr marL="848232" indent="0">
              <a:buNone/>
              <a:defRPr sz="1200"/>
            </a:lvl4pPr>
            <a:lvl5pPr marL="1130977" indent="0">
              <a:buNone/>
              <a:defRPr sz="1200"/>
            </a:lvl5pPr>
            <a:lvl6pPr marL="1413721" indent="0">
              <a:buNone/>
              <a:defRPr sz="1200"/>
            </a:lvl6pPr>
            <a:lvl7pPr marL="1696466" indent="0">
              <a:buNone/>
              <a:defRPr sz="1200"/>
            </a:lvl7pPr>
            <a:lvl8pPr marL="1979210" indent="0">
              <a:buNone/>
              <a:defRPr sz="1200"/>
            </a:lvl8pPr>
            <a:lvl9pPr marL="2261954" indent="0">
              <a:buNone/>
              <a:defRPr sz="1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34957" y="17175666"/>
            <a:ext cx="17556843" cy="2575002"/>
          </a:xfrm>
        </p:spPr>
        <p:txBody>
          <a:bodyPr/>
          <a:lstStyle>
            <a:lvl1pPr marL="0" indent="0">
              <a:buNone/>
              <a:defRPr sz="900"/>
            </a:lvl1pPr>
            <a:lvl2pPr marL="282744" indent="0">
              <a:buNone/>
              <a:defRPr sz="700"/>
            </a:lvl2pPr>
            <a:lvl3pPr marL="565489" indent="0">
              <a:buNone/>
              <a:defRPr sz="600"/>
            </a:lvl3pPr>
            <a:lvl4pPr marL="848232" indent="0">
              <a:buNone/>
              <a:defRPr sz="600"/>
            </a:lvl4pPr>
            <a:lvl5pPr marL="1130977" indent="0">
              <a:buNone/>
              <a:defRPr sz="600"/>
            </a:lvl5pPr>
            <a:lvl6pPr marL="1413721" indent="0">
              <a:buNone/>
              <a:defRPr sz="600"/>
            </a:lvl6pPr>
            <a:lvl7pPr marL="1696466" indent="0">
              <a:buNone/>
              <a:defRPr sz="600"/>
            </a:lvl7pPr>
            <a:lvl8pPr marL="1979210" indent="0">
              <a:buNone/>
              <a:defRPr sz="600"/>
            </a:lvl8pPr>
            <a:lvl9pPr marL="2261954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2876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63675" y="879475"/>
            <a:ext cx="26333450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6549" tIns="28274" rIns="56549" bIns="28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63675" y="5119688"/>
            <a:ext cx="6243638" cy="144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13440" tIns="156720" rIns="313440" bIns="156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33725" rtl="0" eaLnBrk="0" fontAlgn="base" hangingPunct="0">
        <a:spcBef>
          <a:spcPct val="0"/>
        </a:spcBef>
        <a:spcAft>
          <a:spcPct val="0"/>
        </a:spcAft>
        <a:defRPr sz="62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3133725" rtl="0" eaLnBrk="0" fontAlgn="base" hangingPunct="0">
        <a:spcBef>
          <a:spcPct val="0"/>
        </a:spcBef>
        <a:spcAft>
          <a:spcPct val="0"/>
        </a:spcAft>
        <a:defRPr sz="6200" b="1">
          <a:solidFill>
            <a:schemeClr val="tx2"/>
          </a:solidFill>
          <a:latin typeface="Goudy Old Style" pitchFamily="18" charset="0"/>
        </a:defRPr>
      </a:lvl2pPr>
      <a:lvl3pPr algn="ctr" defTabSz="3133725" rtl="0" eaLnBrk="0" fontAlgn="base" hangingPunct="0">
        <a:spcBef>
          <a:spcPct val="0"/>
        </a:spcBef>
        <a:spcAft>
          <a:spcPct val="0"/>
        </a:spcAft>
        <a:defRPr sz="6200" b="1">
          <a:solidFill>
            <a:schemeClr val="tx2"/>
          </a:solidFill>
          <a:latin typeface="Goudy Old Style" pitchFamily="18" charset="0"/>
        </a:defRPr>
      </a:lvl3pPr>
      <a:lvl4pPr algn="ctr" defTabSz="3133725" rtl="0" eaLnBrk="0" fontAlgn="base" hangingPunct="0">
        <a:spcBef>
          <a:spcPct val="0"/>
        </a:spcBef>
        <a:spcAft>
          <a:spcPct val="0"/>
        </a:spcAft>
        <a:defRPr sz="6200" b="1">
          <a:solidFill>
            <a:schemeClr val="tx2"/>
          </a:solidFill>
          <a:latin typeface="Goudy Old Style" pitchFamily="18" charset="0"/>
        </a:defRPr>
      </a:lvl4pPr>
      <a:lvl5pPr algn="ctr" defTabSz="3133725" rtl="0" eaLnBrk="0" fontAlgn="base" hangingPunct="0">
        <a:spcBef>
          <a:spcPct val="0"/>
        </a:spcBef>
        <a:spcAft>
          <a:spcPct val="0"/>
        </a:spcAft>
        <a:defRPr sz="6200" b="1">
          <a:solidFill>
            <a:schemeClr val="tx2"/>
          </a:solidFill>
          <a:latin typeface="Goudy Old Style" pitchFamily="18" charset="0"/>
        </a:defRPr>
      </a:lvl5pPr>
      <a:lvl6pPr marL="282744" algn="ctr" defTabSz="3134731" rtl="0" fontAlgn="base">
        <a:spcBef>
          <a:spcPct val="0"/>
        </a:spcBef>
        <a:spcAft>
          <a:spcPct val="0"/>
        </a:spcAft>
        <a:defRPr sz="6200" b="1">
          <a:solidFill>
            <a:schemeClr val="tx2"/>
          </a:solidFill>
          <a:latin typeface="Goudy Old Style" pitchFamily="18" charset="0"/>
        </a:defRPr>
      </a:lvl6pPr>
      <a:lvl7pPr marL="565489" algn="ctr" defTabSz="3134731" rtl="0" fontAlgn="base">
        <a:spcBef>
          <a:spcPct val="0"/>
        </a:spcBef>
        <a:spcAft>
          <a:spcPct val="0"/>
        </a:spcAft>
        <a:defRPr sz="6200" b="1">
          <a:solidFill>
            <a:schemeClr val="tx2"/>
          </a:solidFill>
          <a:latin typeface="Goudy Old Style" pitchFamily="18" charset="0"/>
        </a:defRPr>
      </a:lvl7pPr>
      <a:lvl8pPr marL="848232" algn="ctr" defTabSz="3134731" rtl="0" fontAlgn="base">
        <a:spcBef>
          <a:spcPct val="0"/>
        </a:spcBef>
        <a:spcAft>
          <a:spcPct val="0"/>
        </a:spcAft>
        <a:defRPr sz="6200" b="1">
          <a:solidFill>
            <a:schemeClr val="tx2"/>
          </a:solidFill>
          <a:latin typeface="Goudy Old Style" pitchFamily="18" charset="0"/>
        </a:defRPr>
      </a:lvl8pPr>
      <a:lvl9pPr marL="1130977" algn="ctr" defTabSz="3134731" rtl="0" fontAlgn="base">
        <a:spcBef>
          <a:spcPct val="0"/>
        </a:spcBef>
        <a:spcAft>
          <a:spcPct val="0"/>
        </a:spcAft>
        <a:defRPr sz="6200" b="1">
          <a:solidFill>
            <a:schemeClr val="tx2"/>
          </a:solidFill>
          <a:latin typeface="Goudy Old Style" pitchFamily="18" charset="0"/>
        </a:defRPr>
      </a:lvl9pPr>
    </p:titleStyle>
    <p:bodyStyle>
      <a:lvl1pPr marL="231775" indent="-231775" algn="l" defTabSz="3133725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63563" indent="-260350" algn="l" defTabSz="3133725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963613" indent="-328613" algn="l" defTabSz="3133725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328738" indent="-292100" algn="l" defTabSz="3133725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1762125" indent="-360363" algn="l" defTabSz="313372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045969" indent="-362267" algn="l" defTabSz="3134731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2328713" indent="-362267" algn="l" defTabSz="3134731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2611457" indent="-362267" algn="l" defTabSz="3134731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2894202" indent="-362267" algn="l" defTabSz="3134731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6548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2744" algn="l" defTabSz="56548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65489" algn="l" defTabSz="56548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48232" algn="l" defTabSz="56548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30977" algn="l" defTabSz="56548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721" algn="l" defTabSz="56548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96466" algn="l" defTabSz="56548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79210" algn="l" defTabSz="56548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61954" algn="l" defTabSz="56548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ddictionandart.org/partnerslinks.html" TargetMode="External"/><Relationship Id="rId3" Type="http://schemas.openxmlformats.org/officeDocument/2006/relationships/image" Target="../media/image1.jp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npsnetwork-mn.org/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4">
            <a:extLst>
              <a:ext uri="{FF2B5EF4-FFF2-40B4-BE49-F238E27FC236}">
                <a16:creationId xmlns:a16="http://schemas.microsoft.com/office/drawing/2014/main" id="{5D61B788-2851-4CF7-A97A-B0AEE0669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260800" cy="285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16418" tIns="158212" rIns="316418" bIns="158212"/>
          <a:lstStyle/>
          <a:p>
            <a:pPr marL="0" marR="0" lvl="0" indent="0" algn="ctr" defTabSz="31337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oudy Old Style" pitchFamily="18" charset="0"/>
              <a:ea typeface="+mn-ea"/>
              <a:cs typeface="+mn-cs"/>
            </a:endParaRPr>
          </a:p>
        </p:txBody>
      </p:sp>
      <p:sp>
        <p:nvSpPr>
          <p:cNvPr id="5" name="Rectangle 75">
            <a:extLst>
              <a:ext uri="{FF2B5EF4-FFF2-40B4-BE49-F238E27FC236}">
                <a16:creationId xmlns:a16="http://schemas.microsoft.com/office/drawing/2014/main" id="{09EEE9B0-CAC1-438B-849E-44239699A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3376" y="3187699"/>
            <a:ext cx="65309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655" tIns="28274" rIns="56549" bIns="28274"/>
          <a:lstStyle/>
          <a:p>
            <a:pPr marL="0" marR="0" lvl="0" indent="0" algn="ctr" defTabSz="31337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oudy Old Style" pitchFamily="18" charset="0"/>
                <a:ea typeface="+mn-ea"/>
                <a:cs typeface="+mn-cs"/>
              </a:rPr>
              <a:t>Mission / Vision / Values</a:t>
            </a:r>
          </a:p>
        </p:txBody>
      </p:sp>
      <p:sp>
        <p:nvSpPr>
          <p:cNvPr id="6" name="Rectangle 81">
            <a:extLst>
              <a:ext uri="{FF2B5EF4-FFF2-40B4-BE49-F238E27FC236}">
                <a16:creationId xmlns:a16="http://schemas.microsoft.com/office/drawing/2014/main" id="{C66555A9-4DE5-412F-9A94-C30A4F1DE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7068" y="444161"/>
            <a:ext cx="12670090" cy="1578585"/>
          </a:xfrm>
          <a:prstGeom prst="rect">
            <a:avLst/>
          </a:prstGeom>
          <a:solidFill>
            <a:srgbClr val="7030A0"/>
          </a:solidFill>
          <a:ln w="12700">
            <a:solidFill>
              <a:schemeClr val="tx1"/>
            </a:solidFill>
          </a:ln>
          <a:extLst/>
        </p:spPr>
        <p:txBody>
          <a:bodyPr lIns="56549" tIns="28274" rIns="56549" bIns="28274" anchor="ctr"/>
          <a:lstStyle/>
          <a:p>
            <a:pPr marL="0" marR="0" lvl="0" indent="0" algn="ctr" defTabSz="31337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Minnesota Nurses Peer Support Network </a:t>
            </a:r>
          </a:p>
          <a:p>
            <a:pPr marL="0" marR="0" lvl="0" indent="0" algn="ctr" defTabSz="31337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“NURSES HELPING NURSES”</a:t>
            </a:r>
          </a:p>
        </p:txBody>
      </p:sp>
      <p:sp>
        <p:nvSpPr>
          <p:cNvPr id="8" name="Rectangle 86">
            <a:extLst>
              <a:ext uri="{FF2B5EF4-FFF2-40B4-BE49-F238E27FC236}">
                <a16:creationId xmlns:a16="http://schemas.microsoft.com/office/drawing/2014/main" id="{4545B78E-6240-433A-BC69-2B40BB8D1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37663" y="14847888"/>
            <a:ext cx="6530975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6549" tIns="28274" rIns="56549" bIns="28274"/>
          <a:lstStyle/>
          <a:p>
            <a:pPr marL="0" marR="0" lvl="0" indent="0" algn="ctr" defTabSz="31337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oudy Old Style" pitchFamily="18" charset="0"/>
                <a:ea typeface="+mn-ea"/>
                <a:cs typeface="+mn-cs"/>
              </a:rPr>
              <a:t>References</a:t>
            </a:r>
          </a:p>
        </p:txBody>
      </p:sp>
      <p:sp>
        <p:nvSpPr>
          <p:cNvPr id="9" name="Rectangle 88">
            <a:extLst>
              <a:ext uri="{FF2B5EF4-FFF2-40B4-BE49-F238E27FC236}">
                <a16:creationId xmlns:a16="http://schemas.microsoft.com/office/drawing/2014/main" id="{8578931B-EE0A-4D3F-8967-C5E5DF1633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4031" y="2554146"/>
            <a:ext cx="12795932" cy="5123209"/>
          </a:xfrm>
          <a:prstGeom prst="rect">
            <a:avLst/>
          </a:prstGeom>
          <a:solidFill>
            <a:srgbClr val="EFDDEC"/>
          </a:solidFill>
          <a:ln w="9525">
            <a:solidFill>
              <a:srgbClr val="003300"/>
            </a:solidFill>
            <a:miter lim="800000"/>
            <a:headEnd/>
            <a:tailEnd/>
          </a:ln>
          <a:extLst/>
        </p:spPr>
        <p:txBody>
          <a:bodyPr lIns="56549" tIns="28274" rIns="56549" bIns="28274"/>
          <a:lstStyle/>
          <a:p>
            <a:pPr marL="2743200" marR="0" lvl="6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2286000" marR="0" lvl="5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Minnesota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is home to more </a:t>
            </a: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than </a:t>
            </a: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130,000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licensed nurses.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Substance Use Disorder is a chronic disease afflicting 1 in 10 Americans. Prevalence rates are likely higher among nurses because of the high number of risk factors within professional nursing practice settings.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Rectangle 90">
            <a:extLst>
              <a:ext uri="{FF2B5EF4-FFF2-40B4-BE49-F238E27FC236}">
                <a16:creationId xmlns:a16="http://schemas.microsoft.com/office/drawing/2014/main" id="{B6D56065-DAA7-40BA-A6C5-7936F5CD3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9457" y="13267962"/>
            <a:ext cx="12565311" cy="6093976"/>
          </a:xfrm>
          <a:prstGeom prst="rect">
            <a:avLst/>
          </a:prstGeom>
          <a:solidFill>
            <a:srgbClr val="EFDDEC"/>
          </a:solidFill>
          <a:ln w="9525">
            <a:solidFill>
              <a:srgbClr val="003300"/>
            </a:solidFill>
            <a:miter lim="800000"/>
            <a:headEnd/>
            <a:tailEnd/>
          </a:ln>
          <a:extLst/>
        </p:spPr>
        <p:txBody>
          <a:bodyPr lIns="56549" tIns="274320" rIns="56549" bIns="28274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MISSION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738188" marR="0" lvl="1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Be a resource for all Minnesota nurses affected by substance use disorders, while fostering public safety through outreach and education.</a:t>
            </a:r>
            <a:endParaRPr lang="en-US" sz="3600" b="1" dirty="0">
              <a:solidFill>
                <a:srgbClr val="000000"/>
              </a:solidFill>
            </a:endParaRPr>
          </a:p>
          <a:p>
            <a:pPr marL="738188" marR="0" lvl="1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VISION</a:t>
            </a:r>
          </a:p>
          <a:p>
            <a:pPr marL="280988" marR="0" lvl="1" indent="42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All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Minnesota nurses will have access to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community-based peer support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for SUD in a confidential and caring </a:t>
            </a:r>
            <a:r>
              <a:rPr lang="en-US" sz="3600" dirty="0">
                <a:solidFill>
                  <a:srgbClr val="000000"/>
                </a:solidFill>
              </a:rPr>
              <a:t>environment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738188" marR="0" lvl="1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280988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211138" marR="0" lvl="0" indent="-211138" algn="ctr" defTabSz="3165475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ts val="600"/>
              </a:spcAft>
              <a:buClr>
                <a:srgbClr val="006600"/>
              </a:buClr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</a:p>
        </p:txBody>
      </p:sp>
      <p:pic>
        <p:nvPicPr>
          <p:cNvPr id="12" name="Content Placeholder 4" descr="Group psychotherapy Photo: REX FEATURES">
            <a:extLst>
              <a:ext uri="{FF2B5EF4-FFF2-40B4-BE49-F238E27FC236}">
                <a16:creationId xmlns:a16="http://schemas.microsoft.com/office/drawing/2014/main" id="{BA79D831-0C7F-4216-BD15-B4725D75E0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1796" y="8763000"/>
            <a:ext cx="6462707" cy="4203693"/>
          </a:xfrm>
          <a:prstGeom prst="rect">
            <a:avLst/>
          </a:prstGeom>
          <a:solidFill>
            <a:srgbClr val="FF66CC"/>
          </a:solidFill>
        </p:spPr>
      </p:pic>
      <p:pic>
        <p:nvPicPr>
          <p:cNvPr id="13" name="Picture 12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43634493-C3B0-4668-B506-4436CD6535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201" y="3360491"/>
            <a:ext cx="2043491" cy="2583109"/>
          </a:xfrm>
          <a:prstGeom prst="rect">
            <a:avLst/>
          </a:prstGeom>
          <a:solidFill>
            <a:srgbClr val="EFDDEC"/>
          </a:solidFill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ADF04C6-3A13-4114-B8D4-9AFBA6299A14}"/>
              </a:ext>
            </a:extLst>
          </p:cNvPr>
          <p:cNvSpPr txBox="1"/>
          <p:nvPr/>
        </p:nvSpPr>
        <p:spPr>
          <a:xfrm>
            <a:off x="933608" y="13267962"/>
            <a:ext cx="6444520" cy="6093976"/>
          </a:xfrm>
          <a:prstGeom prst="rect">
            <a:avLst/>
          </a:prstGeom>
          <a:solidFill>
            <a:srgbClr val="EFDDEC"/>
          </a:solidFill>
          <a:ln w="6350">
            <a:solidFill>
              <a:schemeClr val="tx1"/>
            </a:solidFill>
          </a:ln>
        </p:spPr>
        <p:txBody>
          <a:bodyPr wrap="square" tIns="182880" rtlCol="0" anchor="b">
            <a:spAutoFit/>
          </a:bodyPr>
          <a:lstStyle/>
          <a:p>
            <a:pPr marL="738188" marR="0" lvl="1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Patient safety</a:t>
            </a:r>
          </a:p>
          <a:p>
            <a:pPr marL="738188" marR="0" lvl="1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Physical &amp; emotional health of the nurse</a:t>
            </a:r>
          </a:p>
          <a:p>
            <a:pPr marL="738188" marR="0" lvl="1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Professional career of the affected nurse</a:t>
            </a:r>
          </a:p>
          <a:p>
            <a:pPr marL="738188" marR="0" lvl="1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Impact on nursing profession</a:t>
            </a:r>
          </a:p>
          <a:p>
            <a:pPr marL="738188" marR="0" lvl="1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Impact on healthcare systems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" name="Rectangle 85">
            <a:extLst>
              <a:ext uri="{FF2B5EF4-FFF2-40B4-BE49-F238E27FC236}">
                <a16:creationId xmlns:a16="http://schemas.microsoft.com/office/drawing/2014/main" id="{A0D50A99-1359-4773-8C59-7996B08A3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6605" y="431608"/>
            <a:ext cx="6435131" cy="996347"/>
          </a:xfrm>
          <a:prstGeom prst="rect">
            <a:avLst/>
          </a:prstGeom>
          <a:solidFill>
            <a:srgbClr val="7030A0"/>
          </a:solidFill>
          <a:ln w="12700">
            <a:solidFill>
              <a:schemeClr val="tx1"/>
            </a:solidFill>
          </a:ln>
          <a:extLst/>
        </p:spPr>
        <p:txBody>
          <a:bodyPr lIns="56549" tIns="28274" rIns="56549" bIns="28274" anchor="ctr"/>
          <a:lstStyle/>
          <a:p>
            <a:pPr marL="0" marR="0" lvl="0" indent="0" algn="ctr" defTabSz="31337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We Do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AC1618B-276C-4802-9EE4-83AA9420A400}"/>
              </a:ext>
            </a:extLst>
          </p:cNvPr>
          <p:cNvSpPr txBox="1"/>
          <p:nvPr/>
        </p:nvSpPr>
        <p:spPr>
          <a:xfrm>
            <a:off x="21978694" y="1651632"/>
            <a:ext cx="6423375" cy="6694140"/>
          </a:xfrm>
          <a:prstGeom prst="rect">
            <a:avLst/>
          </a:prstGeom>
          <a:solidFill>
            <a:srgbClr val="EFDDEC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 indent="0" algn="ctr">
              <a:defRPr/>
            </a:pPr>
            <a:r>
              <a:rPr lang="en-US" sz="3600" b="1" dirty="0">
                <a:solidFill>
                  <a:srgbClr val="7030A0"/>
                </a:solidFill>
              </a:rPr>
              <a:t>PEER SUPPORT MEETINGS</a:t>
            </a:r>
            <a:endParaRPr lang="en-US" sz="3600" dirty="0">
              <a:solidFill>
                <a:srgbClr val="000000"/>
              </a:solidFill>
            </a:endParaRPr>
          </a:p>
          <a:p>
            <a:pPr lvl="1" indent="0">
              <a:defRPr/>
            </a:pPr>
            <a:r>
              <a:rPr lang="en-US" sz="3600" dirty="0">
                <a:solidFill>
                  <a:srgbClr val="000000"/>
                </a:solidFill>
              </a:rPr>
              <a:t>Peer support for nurses with SUD in a </a:t>
            </a:r>
            <a:r>
              <a:rPr lang="en-US" sz="3600" b="1" i="1" dirty="0">
                <a:solidFill>
                  <a:srgbClr val="000000"/>
                </a:solidFill>
              </a:rPr>
              <a:t>safe environment</a:t>
            </a:r>
            <a:r>
              <a:rPr lang="en-US" sz="3600" dirty="0">
                <a:solidFill>
                  <a:srgbClr val="000000"/>
                </a:solidFill>
              </a:rPr>
              <a:t> with the purpose of giving </a:t>
            </a:r>
            <a:r>
              <a:rPr lang="en-US" sz="3600" b="1" i="1" dirty="0">
                <a:solidFill>
                  <a:srgbClr val="000000"/>
                </a:solidFill>
              </a:rPr>
              <a:t>hope and healing</a:t>
            </a:r>
            <a:r>
              <a:rPr lang="en-US" sz="3600" i="1" dirty="0">
                <a:solidFill>
                  <a:srgbClr val="000000"/>
                </a:solidFill>
              </a:rPr>
              <a:t> </a:t>
            </a:r>
            <a:r>
              <a:rPr lang="en-US" sz="3600" dirty="0">
                <a:solidFill>
                  <a:srgbClr val="000000"/>
                </a:solidFill>
              </a:rPr>
              <a:t>for each individual nurse.</a:t>
            </a:r>
          </a:p>
          <a:p>
            <a:pPr lvl="1" indent="0">
              <a:defRPr/>
            </a:pPr>
            <a:endParaRPr lang="en-US" sz="3600" dirty="0">
              <a:solidFill>
                <a:srgbClr val="000000"/>
              </a:solidFill>
            </a:endParaRPr>
          </a:p>
          <a:p>
            <a:pPr lvl="1" indent="0">
              <a:defRPr/>
            </a:pPr>
            <a:r>
              <a:rPr lang="en-US" sz="3600" dirty="0">
                <a:solidFill>
                  <a:srgbClr val="000000"/>
                </a:solidFill>
              </a:rPr>
              <a:t>Meetings are held throughout the state. See the NPSN website: </a:t>
            </a:r>
            <a:r>
              <a:rPr lang="en-US" sz="3600" b="1" u="sng" dirty="0">
                <a:solidFill>
                  <a:srgbClr val="7030A0"/>
                </a:solidFill>
                <a:hlinkClick r:id="rId5"/>
              </a:rPr>
              <a:t>www.npsnetwork-mn.</a:t>
            </a:r>
            <a:r>
              <a:rPr lang="en-US" sz="3600" b="1" dirty="0">
                <a:solidFill>
                  <a:srgbClr val="7030A0"/>
                </a:solidFill>
                <a:hlinkClick r:id="rId5"/>
              </a:rPr>
              <a:t>org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9D2D89F-E11A-4E23-B8CA-A6DEE24536AF}"/>
              </a:ext>
            </a:extLst>
          </p:cNvPr>
          <p:cNvSpPr/>
          <p:nvPr/>
        </p:nvSpPr>
        <p:spPr>
          <a:xfrm>
            <a:off x="8197658" y="19866516"/>
            <a:ext cx="12625856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Phone: 612.508.3709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err="1">
                <a:solidFill>
                  <a:srgbClr val="7030A0"/>
                </a:solidFill>
              </a:rPr>
              <a:t>minnesotanpsnetwork@gmail.com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0" name="Rectangle 85">
            <a:extLst>
              <a:ext uri="{FF2B5EF4-FFF2-40B4-BE49-F238E27FC236}">
                <a16:creationId xmlns:a16="http://schemas.microsoft.com/office/drawing/2014/main" id="{08C4C982-7B41-4437-8DF0-47063CD46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7611" y="11981361"/>
            <a:ext cx="12565312" cy="996347"/>
          </a:xfrm>
          <a:prstGeom prst="rect">
            <a:avLst/>
          </a:prstGeom>
          <a:solidFill>
            <a:srgbClr val="7030A0"/>
          </a:solidFill>
          <a:ln w="12700">
            <a:solidFill>
              <a:schemeClr val="tx1"/>
            </a:solidFill>
          </a:ln>
          <a:extLst/>
        </p:spPr>
        <p:txBody>
          <a:bodyPr lIns="56549" tIns="28274" rIns="56549" bIns="28274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Mission &amp; Vision of NPSN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CA85DC7-F87E-46EF-8A0F-189FDCB3839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532" y="7868368"/>
            <a:ext cx="13356108" cy="39219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781999" y="19807553"/>
            <a:ext cx="66800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5"/>
              </a:rPr>
              <a:t>www.npsnetwork-mn.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5"/>
              </a:rPr>
              <a:t>org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</a:p>
        </p:txBody>
      </p:sp>
      <p:sp>
        <p:nvSpPr>
          <p:cNvPr id="22" name="Rectangle 85">
            <a:extLst>
              <a:ext uri="{FF2B5EF4-FFF2-40B4-BE49-F238E27FC236}">
                <a16:creationId xmlns:a16="http://schemas.microsoft.com/office/drawing/2014/main" id="{3871CF66-E6FF-41E0-93B0-4028D1712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79" y="431609"/>
            <a:ext cx="6435131" cy="996347"/>
          </a:xfrm>
          <a:prstGeom prst="rect">
            <a:avLst/>
          </a:prstGeom>
          <a:solidFill>
            <a:srgbClr val="7030A0"/>
          </a:solidFill>
          <a:ln w="12700">
            <a:solidFill>
              <a:schemeClr val="tx1"/>
            </a:solidFill>
          </a:ln>
          <a:extLst/>
        </p:spPr>
        <p:txBody>
          <a:bodyPr lIns="56549" tIns="28274" rIns="56549" bIns="28274" anchor="ctr"/>
          <a:lstStyle/>
          <a:p>
            <a:pPr marL="0" marR="0" lvl="0" indent="0" algn="ctr" defTabSz="31337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Risks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33F24C-7896-4CD6-8AC9-21851AA2194B}"/>
              </a:ext>
            </a:extLst>
          </p:cNvPr>
          <p:cNvSpPr txBox="1"/>
          <p:nvPr/>
        </p:nvSpPr>
        <p:spPr>
          <a:xfrm>
            <a:off x="888576" y="1589146"/>
            <a:ext cx="6423375" cy="9971961"/>
          </a:xfrm>
          <a:prstGeom prst="rect">
            <a:avLst/>
          </a:prstGeom>
          <a:solidFill>
            <a:srgbClr val="EFDDEC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38188" lvl="1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000000"/>
                </a:solidFill>
              </a:rPr>
              <a:t>Widespread </a:t>
            </a:r>
            <a:r>
              <a:rPr lang="en-US" sz="3600" b="1" i="1" cap="all" dirty="0">
                <a:solidFill>
                  <a:srgbClr val="7030A0"/>
                </a:solidFill>
              </a:rPr>
              <a:t>stigma</a:t>
            </a:r>
            <a:r>
              <a:rPr lang="en-US" sz="3600" dirty="0">
                <a:solidFill>
                  <a:srgbClr val="000000"/>
                </a:solidFill>
              </a:rPr>
              <a:t> and </a:t>
            </a:r>
            <a:r>
              <a:rPr lang="en-US" sz="3600" b="1" i="1" cap="all" dirty="0">
                <a:solidFill>
                  <a:srgbClr val="7030A0"/>
                </a:solidFill>
              </a:rPr>
              <a:t>shame</a:t>
            </a:r>
            <a:r>
              <a:rPr lang="en-US" sz="3600" dirty="0">
                <a:solidFill>
                  <a:srgbClr val="000000"/>
                </a:solidFill>
              </a:rPr>
              <a:t> among nurses about SUDs</a:t>
            </a:r>
          </a:p>
          <a:p>
            <a:pPr marL="738188" lvl="1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000000"/>
                </a:solidFill>
              </a:rPr>
              <a:t>Lack of education regarding SUDs and addiction</a:t>
            </a:r>
          </a:p>
          <a:p>
            <a:pPr marL="738188" lvl="1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000000"/>
                </a:solidFill>
              </a:rPr>
              <a:t>Positive attitude towards medications and their use </a:t>
            </a:r>
          </a:p>
          <a:p>
            <a:pPr marL="738188" lvl="1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000000"/>
                </a:solidFill>
              </a:rPr>
              <a:t>Role strain &amp; poor self-care strategies among nurses</a:t>
            </a:r>
          </a:p>
          <a:p>
            <a:pPr marL="738188" lvl="1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000000"/>
                </a:solidFill>
              </a:rPr>
              <a:t>Problems of daily living / poor coping</a:t>
            </a:r>
          </a:p>
          <a:p>
            <a:pPr marL="738188" lvl="1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000000"/>
                </a:solidFill>
              </a:rPr>
              <a:t>Enabling by nursing peers and managers </a:t>
            </a:r>
          </a:p>
          <a:p>
            <a:pPr marL="738188" lvl="1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000000"/>
                </a:solidFill>
              </a:rPr>
              <a:t>Nurses self-diagnosing own health problems</a:t>
            </a:r>
          </a:p>
        </p:txBody>
      </p:sp>
      <p:sp>
        <p:nvSpPr>
          <p:cNvPr id="24" name="Rectangle 85">
            <a:extLst>
              <a:ext uri="{FF2B5EF4-FFF2-40B4-BE49-F238E27FC236}">
                <a16:creationId xmlns:a16="http://schemas.microsoft.com/office/drawing/2014/main" id="{064CBC2C-232D-4946-96F8-10CB7E653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608" y="11970346"/>
            <a:ext cx="6435131" cy="996347"/>
          </a:xfrm>
          <a:prstGeom prst="rect">
            <a:avLst/>
          </a:prstGeom>
          <a:solidFill>
            <a:srgbClr val="7030A0"/>
          </a:solidFill>
          <a:ln w="12700">
            <a:solidFill>
              <a:schemeClr val="tx1"/>
            </a:solidFill>
          </a:ln>
          <a:extLst/>
        </p:spPr>
        <p:txBody>
          <a:bodyPr lIns="56549" tIns="28274" rIns="56549" bIns="28274" anchor="ctr"/>
          <a:lstStyle/>
          <a:p>
            <a:pPr marL="0" marR="0" lvl="0" indent="0" algn="ctr" defTabSz="31337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Consequences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2337ED1D-48B6-456A-A311-C8785249977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 flipV="1">
            <a:off x="13716000" y="11344655"/>
            <a:ext cx="1828800" cy="45719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AA144AA2-358E-4AFD-8D00-4EB10A2CD140}"/>
              </a:ext>
            </a:extLst>
          </p:cNvPr>
          <p:cNvSpPr txBox="1"/>
          <p:nvPr/>
        </p:nvSpPr>
        <p:spPr>
          <a:xfrm>
            <a:off x="21937663" y="13221795"/>
            <a:ext cx="6423375" cy="6186309"/>
          </a:xfrm>
          <a:prstGeom prst="rect">
            <a:avLst/>
          </a:prstGeom>
          <a:solidFill>
            <a:srgbClr val="EFDDEC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 indent="0" algn="ctr"/>
            <a:r>
              <a:rPr lang="en-US" sz="3600" b="1" dirty="0">
                <a:solidFill>
                  <a:srgbClr val="7030A0"/>
                </a:solidFill>
              </a:rPr>
              <a:t>EDUCATION AND OUTREACH</a:t>
            </a:r>
            <a:endParaRPr lang="en-US" sz="3600" b="1" i="1" dirty="0"/>
          </a:p>
          <a:p>
            <a:pPr lvl="1" indent="0"/>
            <a:r>
              <a:rPr lang="en-US" sz="3600" b="1" i="1" dirty="0"/>
              <a:t>Education and outreach</a:t>
            </a:r>
            <a:r>
              <a:rPr lang="en-US" sz="3600" dirty="0"/>
              <a:t> about SUD in nursing to promote </a:t>
            </a:r>
            <a:r>
              <a:rPr lang="en-US" sz="3600" b="1" i="1" dirty="0"/>
              <a:t>public safety </a:t>
            </a:r>
            <a:r>
              <a:rPr lang="en-US" sz="3600" dirty="0"/>
              <a:t>and raise awareness to decrease risks in future nurses.</a:t>
            </a:r>
          </a:p>
          <a:p>
            <a:pPr lvl="1" indent="0"/>
            <a:endParaRPr lang="en-US" sz="3600" dirty="0"/>
          </a:p>
          <a:p>
            <a:pPr lvl="1" indent="0"/>
            <a:r>
              <a:rPr lang="en-US" sz="3600" dirty="0"/>
              <a:t>See the Speaker’s Bureau link on the NPSN website to schedule a presentation.</a:t>
            </a:r>
            <a:endParaRPr lang="en-US" sz="36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21559129" y="20176885"/>
            <a:ext cx="6680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See us on Facebook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17023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/object&gt;&lt;object type=&quot;8&quot; unique_id=&quot;1001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oudy Old Style"/>
        <a:ea typeface=""/>
        <a:cs typeface=""/>
      </a:majorFont>
      <a:minorFont>
        <a:latin typeface="CG Omeg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0688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0688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285</Words>
  <Application>Microsoft Macintosh PowerPoint</Application>
  <PresentationFormat>Custom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CG Omega</vt:lpstr>
      <vt:lpstr>Goudy Old Style</vt:lpstr>
      <vt:lpstr>Times New Roman</vt:lpstr>
      <vt:lpstr>Default Design</vt:lpstr>
      <vt:lpstr>PowerPoint Presentation</vt:lpstr>
    </vt:vector>
  </TitlesOfParts>
  <Company>UND School of Medicine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Lee</dc:creator>
  <cp:lastModifiedBy>JAMES LEWIS</cp:lastModifiedBy>
  <cp:revision>69</cp:revision>
  <cp:lastPrinted>2018-03-31T15:51:05Z</cp:lastPrinted>
  <dcterms:created xsi:type="dcterms:W3CDTF">2006-09-08T15:21:56Z</dcterms:created>
  <dcterms:modified xsi:type="dcterms:W3CDTF">2020-02-05T15:47:54Z</dcterms:modified>
</cp:coreProperties>
</file>